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387" r:id="rId4"/>
    <p:sldId id="379" r:id="rId5"/>
    <p:sldId id="380" r:id="rId6"/>
    <p:sldId id="381" r:id="rId7"/>
    <p:sldId id="382" r:id="rId8"/>
    <p:sldId id="383" r:id="rId9"/>
    <p:sldId id="384" r:id="rId10"/>
    <p:sldId id="385" r:id="rId11"/>
    <p:sldId id="386" r:id="rId12"/>
    <p:sldId id="378" r:id="rId13"/>
  </p:sldIdLst>
  <p:sldSz cx="9144000" cy="5143500" type="screen16x9"/>
  <p:notesSz cx="9144000" cy="5143500"/>
  <p:embeddedFontLs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Myriad Pro" panose="020B0503030403020204" charset="0"/>
      <p:regular r:id="rId19"/>
      <p:bold r:id="rId20"/>
      <p:italic r:id="rId21"/>
      <p:boldItalic r:id="rId22"/>
    </p:embeddedFont>
    <p:embeddedFont>
      <p:font typeface="Myriad Pro Black" panose="020B0803030403020204" charset="0"/>
      <p:bold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38" autoAdjust="0"/>
  </p:normalViewPr>
  <p:slideViewPr>
    <p:cSldViewPr>
      <p:cViewPr varScale="1">
        <p:scale>
          <a:sx n="142" d="100"/>
          <a:sy n="142" d="100"/>
        </p:scale>
        <p:origin x="714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40C1F-0032-431C-8FAB-96526BBF0541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DA95A-3894-4F42-9E15-06A957E1C8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334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77365" y="1272837"/>
            <a:ext cx="3989268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33333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45319" y="3454316"/>
            <a:ext cx="4053361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86455" y="1531791"/>
            <a:ext cx="3150870" cy="2720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314625" y="1300315"/>
            <a:ext cx="3256279" cy="285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1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5699" y="900379"/>
            <a:ext cx="6252600" cy="1151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45699" y="900379"/>
            <a:ext cx="6252600" cy="1151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58205"/>
            <a:ext cx="3352800" cy="10545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1056" y="1809750"/>
            <a:ext cx="6136943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800" dirty="0">
                <a:solidFill>
                  <a:schemeClr val="bg1"/>
                </a:solidFill>
                <a:latin typeface="Myriad Pro Black" panose="020B0803030403020204" pitchFamily="34" charset="0"/>
              </a:rPr>
              <a:t>КУРСОВАЯ РАБОТА </a:t>
            </a:r>
          </a:p>
          <a:p>
            <a:pPr>
              <a:lnSpc>
                <a:spcPct val="80000"/>
              </a:lnSpc>
            </a:pPr>
            <a:r>
              <a:rPr lang="ru-RU" sz="2000" dirty="0">
                <a:solidFill>
                  <a:schemeClr val="bg1"/>
                </a:solidFill>
                <a:latin typeface="Myriad Pro Black" panose="020B0803030403020204" pitchFamily="34" charset="0"/>
              </a:rPr>
              <a:t>по дисциплине «Управление данными»</a:t>
            </a:r>
          </a:p>
          <a:p>
            <a:pPr>
              <a:lnSpc>
                <a:spcPct val="80000"/>
              </a:lnSpc>
            </a:pPr>
            <a:r>
              <a:rPr lang="ru-RU" sz="2000" dirty="0">
                <a:solidFill>
                  <a:schemeClr val="bg1"/>
                </a:solidFill>
                <a:latin typeface="Myriad Pro Black" panose="020B0803030403020204" pitchFamily="34" charset="0"/>
              </a:rPr>
              <a:t>на тему «»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3973" y="3714750"/>
            <a:ext cx="423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Выполнил</a:t>
            </a:r>
            <a:r>
              <a:rPr lang="en-US" dirty="0">
                <a:solidFill>
                  <a:schemeClr val="bg1"/>
                </a:solidFill>
                <a:latin typeface="Myriad Pro Black" panose="020B0803030403020204" pitchFamily="34" charset="0"/>
              </a:rPr>
              <a:t>:</a:t>
            </a:r>
            <a:br>
              <a:rPr lang="en-US" dirty="0">
                <a:solidFill>
                  <a:schemeClr val="bg1"/>
                </a:solidFill>
                <a:latin typeface="Myriad Pro Black" panose="020B0803030403020204" pitchFamily="34" charset="0"/>
              </a:rPr>
            </a:br>
            <a:r>
              <a:rPr lang="ru-RU" dirty="0">
                <a:solidFill>
                  <a:schemeClr val="bg1"/>
                </a:solidFill>
                <a:latin typeface="Myriad Pro Black" panose="020B0803030403020204" pitchFamily="34" charset="0"/>
              </a:rPr>
              <a:t>М.С. Иванов студент группы</a:t>
            </a:r>
          </a:p>
          <a:p>
            <a:endParaRPr lang="ru-RU" dirty="0">
              <a:solidFill>
                <a:schemeClr val="bg1"/>
              </a:solidFill>
              <a:latin typeface="Myriad Pro Black" panose="020B080303040302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Myriad Pro Black" panose="020B0803030403020204" pitchFamily="34" charset="0"/>
              </a:rPr>
              <a:t>Руководитель: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76200" y="136022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Обзор клиентского приложения</a:t>
            </a:r>
          </a:p>
        </p:txBody>
      </p:sp>
      <p:pic>
        <p:nvPicPr>
          <p:cNvPr id="2" name="Показ приложения — 480p">
            <a:hlinkClick r:id="" action="ppaction://media"/>
            <a:extLst>
              <a:ext uri="{FF2B5EF4-FFF2-40B4-BE49-F238E27FC236}">
                <a16:creationId xmlns:a16="http://schemas.microsoft.com/office/drawing/2014/main" id="{B4BA104C-5D5E-4A41-FEF3-7460B6A4B1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710725"/>
            <a:ext cx="7620000" cy="429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5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7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6375" y="1123950"/>
            <a:ext cx="7693448" cy="364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800" i="1" dirty="0">
                <a:latin typeface="Myriad Pro Black" panose="020B0803030403020204" pitchFamily="34" charset="0"/>
              </a:rPr>
              <a:t>Выводы</a:t>
            </a:r>
            <a:endParaRPr lang="ru-RU" sz="1200" i="1" dirty="0">
              <a:latin typeface="Myriad Pro" panose="020B0503030403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200" y="136022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Вывод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E17077-7590-113F-EC0A-31FBCFF47815}"/>
              </a:ext>
            </a:extLst>
          </p:cNvPr>
          <p:cNvSpPr txBox="1"/>
          <p:nvPr/>
        </p:nvSpPr>
        <p:spPr>
          <a:xfrm>
            <a:off x="724176" y="1487960"/>
            <a:ext cx="7693449" cy="336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ходе выполнения курсовой работы был проведён анализ предметной области, а также выполнено логическое и физическое проектирование базы данных с учётом требований к целостности, производительности и расширяемости системы. В результате была разработана и реализована полнофункциональная серверная и клиентская части веб-приложения, обеспечивающего корректную обработку пользовательских запросов, управление заказами и финансовыми операциями, а также разграничение прав доступа между различными категориями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348956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0" y="-5563"/>
            <a:ext cx="9144000" cy="5149063"/>
            <a:chOff x="-2931" y="-6103"/>
            <a:chExt cx="12194930" cy="867688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0" y="-6103"/>
              <a:ext cx="12191999" cy="86768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олилиния 9"/>
            <p:cNvSpPr/>
            <p:nvPr/>
          </p:nvSpPr>
          <p:spPr>
            <a:xfrm>
              <a:off x="-2931" y="-6103"/>
              <a:ext cx="8638075" cy="867685"/>
            </a:xfrm>
            <a:custGeom>
              <a:avLst/>
              <a:gdLst>
                <a:gd name="connsiteX0" fmla="*/ 0 w 9967865"/>
                <a:gd name="connsiteY0" fmla="*/ 0 h 679010"/>
                <a:gd name="connsiteX1" fmla="*/ 9967865 w 9967865"/>
                <a:gd name="connsiteY1" fmla="*/ 0 h 679010"/>
                <a:gd name="connsiteX2" fmla="*/ 7659232 w 9967865"/>
                <a:gd name="connsiteY2" fmla="*/ 679010 h 679010"/>
                <a:gd name="connsiteX3" fmla="*/ 0 w 9967865"/>
                <a:gd name="connsiteY3" fmla="*/ 679010 h 679010"/>
                <a:gd name="connsiteX4" fmla="*/ 0 w 9967865"/>
                <a:gd name="connsiteY4" fmla="*/ 0 h 679010"/>
                <a:gd name="connsiteX0" fmla="*/ 0 w 9967865"/>
                <a:gd name="connsiteY0" fmla="*/ 0 h 686788"/>
                <a:gd name="connsiteX1" fmla="*/ 9967865 w 9967865"/>
                <a:gd name="connsiteY1" fmla="*/ 0 h 686788"/>
                <a:gd name="connsiteX2" fmla="*/ 9086239 w 9967865"/>
                <a:gd name="connsiteY2" fmla="*/ 686788 h 686788"/>
                <a:gd name="connsiteX3" fmla="*/ 0 w 9967865"/>
                <a:gd name="connsiteY3" fmla="*/ 679010 h 686788"/>
                <a:gd name="connsiteX4" fmla="*/ 0 w 9967865"/>
                <a:gd name="connsiteY4" fmla="*/ 0 h 686788"/>
                <a:gd name="connsiteX0" fmla="*/ 0 w 9967865"/>
                <a:gd name="connsiteY0" fmla="*/ 0 h 750734"/>
                <a:gd name="connsiteX1" fmla="*/ 9967865 w 9967865"/>
                <a:gd name="connsiteY1" fmla="*/ 0 h 750734"/>
                <a:gd name="connsiteX2" fmla="*/ 9086239 w 9967865"/>
                <a:gd name="connsiteY2" fmla="*/ 686788 h 750734"/>
                <a:gd name="connsiteX3" fmla="*/ 422409 w 9967865"/>
                <a:gd name="connsiteY3" fmla="*/ 750734 h 750734"/>
                <a:gd name="connsiteX4" fmla="*/ 0 w 9967865"/>
                <a:gd name="connsiteY4" fmla="*/ 0 h 750734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9086239 w 9967865"/>
                <a:gd name="connsiteY2" fmla="*/ 686788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9318564 w 9967865"/>
                <a:gd name="connsiteY2" fmla="*/ 634624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9001757 w 9967865"/>
                <a:gd name="connsiteY2" fmla="*/ 683527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8929948 w 9967865"/>
                <a:gd name="connsiteY2" fmla="*/ 686788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774813"/>
                <a:gd name="connsiteX1" fmla="*/ 9967865 w 9967865"/>
                <a:gd name="connsiteY1" fmla="*/ 0 h 774813"/>
                <a:gd name="connsiteX2" fmla="*/ 9153824 w 9967865"/>
                <a:gd name="connsiteY2" fmla="*/ 774813 h 774813"/>
                <a:gd name="connsiteX3" fmla="*/ 4224 w 9967865"/>
                <a:gd name="connsiteY3" fmla="*/ 688791 h 774813"/>
                <a:gd name="connsiteX4" fmla="*/ 0 w 9967865"/>
                <a:gd name="connsiteY4" fmla="*/ 0 h 774813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8824346 w 9967865"/>
                <a:gd name="connsiteY2" fmla="*/ 484656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90048"/>
                <a:gd name="connsiteX1" fmla="*/ 9967865 w 9967865"/>
                <a:gd name="connsiteY1" fmla="*/ 0 h 690048"/>
                <a:gd name="connsiteX2" fmla="*/ 8760984 w 9967865"/>
                <a:gd name="connsiteY2" fmla="*/ 690048 h 690048"/>
                <a:gd name="connsiteX3" fmla="*/ 4224 w 9967865"/>
                <a:gd name="connsiteY3" fmla="*/ 688791 h 690048"/>
                <a:gd name="connsiteX4" fmla="*/ 0 w 9967865"/>
                <a:gd name="connsiteY4" fmla="*/ 0 h 69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7865" h="690048">
                  <a:moveTo>
                    <a:pt x="0" y="0"/>
                  </a:moveTo>
                  <a:lnTo>
                    <a:pt x="9967865" y="0"/>
                  </a:lnTo>
                  <a:lnTo>
                    <a:pt x="8760984" y="690048"/>
                  </a:lnTo>
                  <a:lnTo>
                    <a:pt x="4224" y="688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1" name="object 3"/>
          <p:cNvSpPr txBox="1"/>
          <p:nvPr/>
        </p:nvSpPr>
        <p:spPr>
          <a:xfrm>
            <a:off x="838200" y="1524630"/>
            <a:ext cx="7543800" cy="1754776"/>
          </a:xfrm>
          <a:prstGeom prst="rect">
            <a:avLst/>
          </a:prstGeom>
        </p:spPr>
        <p:txBody>
          <a:bodyPr vert="horz" wrap="square" lIns="0" tIns="419100" rIns="0" bIns="0" rtlCol="0" anchor="ctr" anchorCtr="0">
            <a:spAutoFit/>
          </a:bodyPr>
          <a:lstStyle/>
          <a:p>
            <a:pPr marR="5080">
              <a:lnSpc>
                <a:spcPct val="70000"/>
              </a:lnSpc>
            </a:pPr>
            <a:r>
              <a:rPr lang="ru-RU" sz="6000" dirty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  <a:t>СПАСИБО</a:t>
            </a:r>
            <a:br>
              <a:rPr lang="ru-RU" sz="6000" dirty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</a:br>
            <a:r>
              <a:rPr lang="ru-RU" sz="6000" dirty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  <a:t>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733878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6375" y="1123950"/>
            <a:ext cx="7693448" cy="3640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800" i="1" dirty="0">
                <a:latin typeface="Myriad Pro Black" panose="020B0803030403020204" pitchFamily="34" charset="0"/>
              </a:rPr>
              <a:t>Описание предметной области</a:t>
            </a:r>
            <a:endParaRPr lang="ru-RU" sz="1200" i="1" dirty="0">
              <a:latin typeface="Myriad Pro" panose="020B0503030403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2149" y="166531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Аналитическая часть. Предметная область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C64A24-0EB5-9967-89C9-B29C8429A4B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24176" y="1261061"/>
            <a:ext cx="716255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32B34ED-DA8E-173B-F23B-476940ECBD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120293"/>
              </p:ext>
            </p:extLst>
          </p:nvPr>
        </p:nvGraphicFramePr>
        <p:xfrm>
          <a:off x="724176" y="1712998"/>
          <a:ext cx="5562600" cy="1714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2917258" imgH="7061886" progId="Unknown">
                  <p:embed/>
                </p:oleObj>
              </mc:Choice>
              <mc:Fallback>
                <p:oleObj r:id="rId3" imgW="22917258" imgH="7061886" progId="Unknown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176" y="1712998"/>
                        <a:ext cx="5562600" cy="17143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2E7575A-E96C-C552-FAE2-1F17C1344636}"/>
              </a:ext>
            </a:extLst>
          </p:cNvPr>
          <p:cNvSpPr txBox="1"/>
          <p:nvPr/>
        </p:nvSpPr>
        <p:spPr>
          <a:xfrm>
            <a:off x="647700" y="3652288"/>
            <a:ext cx="7848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Проведённое исследование выявило, что многие мастерские используют фото-реставрацию. Такие заказы можно выполнять и без материала, и без угроз повредить предмет реставрации. 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EDA45-2DE5-05E5-11E4-08F13466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BB418ED9-EA23-2244-7A23-125C9016C008}"/>
              </a:ext>
            </a:extLst>
          </p:cNvPr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1F714FC4-E44B-97BA-8B6D-7B18BA600ACA}"/>
                </a:ext>
              </a:extLst>
            </p:cNvPr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5C3483D-8133-1161-A75B-C5FE83A99F38}"/>
                  </a:ext>
                </a:extLst>
              </p:cNvPr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id="{27DC67D7-4C22-A380-EE67-CF6437FB652D}"/>
                  </a:ext>
                </a:extLst>
              </p:cNvPr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9EBFBA1C-DCC1-C045-E260-8D12440EF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>
            <a:extLst>
              <a:ext uri="{FF2B5EF4-FFF2-40B4-BE49-F238E27FC236}">
                <a16:creationId xmlns:a16="http://schemas.microsoft.com/office/drawing/2014/main" id="{947D4748-89A9-A88F-C500-C0C5D97814CB}"/>
              </a:ext>
            </a:extLst>
          </p:cNvPr>
          <p:cNvSpPr txBox="1"/>
          <p:nvPr/>
        </p:nvSpPr>
        <p:spPr>
          <a:xfrm>
            <a:off x="726375" y="1123950"/>
            <a:ext cx="7693448" cy="3640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800" i="1" dirty="0">
                <a:latin typeface="Myriad Pro Black" panose="020B0803030403020204" pitchFamily="34" charset="0"/>
              </a:rPr>
              <a:t>Описание предметной области</a:t>
            </a:r>
            <a:endParaRPr lang="ru-RU" sz="1200" i="1" dirty="0">
              <a:latin typeface="Myriad Pro" panose="020B05030304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FE8496-4BB0-8E80-0620-22419173BEC6}"/>
              </a:ext>
            </a:extLst>
          </p:cNvPr>
          <p:cNvSpPr txBox="1"/>
          <p:nvPr/>
        </p:nvSpPr>
        <p:spPr>
          <a:xfrm>
            <a:off x="162149" y="166531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Аналитическая часть. Предметная область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1C80A4-05E9-9B4D-E490-E45FD36F9E7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24176" y="1261061"/>
            <a:ext cx="716255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0FCDC-218C-FBAE-70D4-A86C92A4B961}"/>
              </a:ext>
            </a:extLst>
          </p:cNvPr>
          <p:cNvSpPr txBox="1"/>
          <p:nvPr/>
        </p:nvSpPr>
        <p:spPr>
          <a:xfrm>
            <a:off x="647700" y="3557885"/>
            <a:ext cx="7848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Разве что в данном формате процесс является почти невозможным если нарушена коммуникация клиента и мастерской. Чтобы это устранить существует множество решений, от связи по телефону до гарантий о выполнении и различные флаги о принятии заказа.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A1C0B3-8AA2-FF6A-2B7F-A7B73BA9D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76" y="1599650"/>
            <a:ext cx="5265171" cy="184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6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6375" y="1123950"/>
            <a:ext cx="7693448" cy="7087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800" i="1" dirty="0">
                <a:latin typeface="Myriad Pro Black" panose="020B0803030403020204" pitchFamily="34" charset="0"/>
              </a:rPr>
              <a:t>Описание основных объектов, их характеристик и связей между объектами</a:t>
            </a:r>
            <a:endParaRPr lang="ru-RU" sz="1200" i="1" dirty="0">
              <a:latin typeface="Myriad Pro" panose="020B0503030403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200" y="53633"/>
            <a:ext cx="82296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Аналитическая часть. Основные объекты </a:t>
            </a:r>
          </a:p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предметной области</a:t>
            </a:r>
          </a:p>
          <a:p>
            <a:pPr>
              <a:lnSpc>
                <a:spcPct val="80000"/>
              </a:lnSpc>
            </a:pPr>
            <a:endParaRPr lang="ru-RU" sz="14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781D822-CFEA-3957-35CE-4FE2810F3595}"/>
              </a:ext>
            </a:extLst>
          </p:cNvPr>
          <p:cNvGrpSpPr/>
          <p:nvPr/>
        </p:nvGrpSpPr>
        <p:grpSpPr>
          <a:xfrm>
            <a:off x="726375" y="2038350"/>
            <a:ext cx="7427025" cy="1298046"/>
            <a:chOff x="1145475" y="2022806"/>
            <a:chExt cx="6626925" cy="129804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7B0212C-6530-25D6-8ADD-A2EB71BF9AE9}"/>
                </a:ext>
              </a:extLst>
            </p:cNvPr>
            <p:cNvSpPr txBox="1"/>
            <p:nvPr/>
          </p:nvSpPr>
          <p:spPr>
            <a:xfrm>
              <a:off x="1145475" y="2022806"/>
              <a:ext cx="12953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Заказчик</a:t>
              </a:r>
              <a:endParaRPr lang="ru-RU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B25660-8763-7D55-96BE-F005C3155E5D}"/>
                </a:ext>
              </a:extLst>
            </p:cNvPr>
            <p:cNvSpPr txBox="1"/>
            <p:nvPr/>
          </p:nvSpPr>
          <p:spPr>
            <a:xfrm>
              <a:off x="3276600" y="2469794"/>
              <a:ext cx="914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Услуга</a:t>
              </a:r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82F58D-6EB5-AB87-E43F-1C46C3B2AAEB}"/>
                </a:ext>
              </a:extLst>
            </p:cNvPr>
            <p:cNvSpPr txBox="1"/>
            <p:nvPr/>
          </p:nvSpPr>
          <p:spPr>
            <a:xfrm>
              <a:off x="4724400" y="2469794"/>
              <a:ext cx="1371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Тип услуги</a:t>
              </a:r>
              <a:endParaRPr lang="ru-RU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4A299F-0198-7F6C-B34D-4E6DF58258E3}"/>
                </a:ext>
              </a:extLst>
            </p:cNvPr>
            <p:cNvSpPr txBox="1"/>
            <p:nvPr/>
          </p:nvSpPr>
          <p:spPr>
            <a:xfrm>
              <a:off x="1145475" y="2951520"/>
              <a:ext cx="1295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Сотрудник</a:t>
              </a:r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A811E0-B459-58CB-BFEB-BCD06CD3F498}"/>
                </a:ext>
              </a:extLst>
            </p:cNvPr>
            <p:cNvSpPr txBox="1"/>
            <p:nvPr/>
          </p:nvSpPr>
          <p:spPr>
            <a:xfrm>
              <a:off x="6553200" y="2469794"/>
              <a:ext cx="1219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Материал</a:t>
              </a:r>
              <a:endParaRPr lang="ru-RU" dirty="0"/>
            </a:p>
          </p:txBody>
        </p: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1E91E057-F6D1-FE2A-71CB-76DECCC8D940}"/>
                </a:ext>
              </a:extLst>
            </p:cNvPr>
            <p:cNvCxnSpPr>
              <a:cxnSpLocks/>
              <a:stCxn id="3" idx="3"/>
              <a:endCxn id="5" idx="1"/>
            </p:cNvCxnSpPr>
            <p:nvPr/>
          </p:nvCxnSpPr>
          <p:spPr>
            <a:xfrm>
              <a:off x="2440874" y="2207472"/>
              <a:ext cx="835726" cy="4469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5A3F67CC-BFF9-9BB0-4DD8-18FE37181056}"/>
                </a:ext>
              </a:extLst>
            </p:cNvPr>
            <p:cNvCxnSpPr>
              <a:cxnSpLocks/>
              <a:stCxn id="9" idx="3"/>
              <a:endCxn id="5" idx="1"/>
            </p:cNvCxnSpPr>
            <p:nvPr/>
          </p:nvCxnSpPr>
          <p:spPr>
            <a:xfrm flipV="1">
              <a:off x="2440875" y="2654460"/>
              <a:ext cx="835725" cy="4817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079E59-4B47-EBC4-D228-EE21E8004FF8}"/>
                </a:ext>
              </a:extLst>
            </p:cNvPr>
            <p:cNvSpPr txBox="1"/>
            <p:nvPr/>
          </p:nvSpPr>
          <p:spPr>
            <a:xfrm>
              <a:off x="2667000" y="2080401"/>
              <a:ext cx="9986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/>
                <a:t>Нуждается в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1C7D50-8F38-9CC5-761D-439536649385}"/>
                </a:ext>
              </a:extLst>
            </p:cNvPr>
            <p:cNvSpPr txBox="1"/>
            <p:nvPr/>
          </p:nvSpPr>
          <p:spPr>
            <a:xfrm>
              <a:off x="2675007" y="2962948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/>
                <a:t>Производит</a:t>
              </a:r>
            </a:p>
          </p:txBody>
        </p: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18AD50A7-ED40-AF60-AF1F-0BB9DD6DD155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191000" y="2654460"/>
              <a:ext cx="533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DCD4A65B-E34F-D7B9-B3B5-81346ECAC8CB}"/>
                </a:ext>
              </a:extLst>
            </p:cNvPr>
            <p:cNvCxnSpPr>
              <a:stCxn id="7" idx="3"/>
              <a:endCxn id="11" idx="1"/>
            </p:cNvCxnSpPr>
            <p:nvPr/>
          </p:nvCxnSpPr>
          <p:spPr>
            <a:xfrm>
              <a:off x="6096000" y="265446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A6D50C-0343-F529-1A99-066DB366C2F2}"/>
                </a:ext>
              </a:extLst>
            </p:cNvPr>
            <p:cNvSpPr txBox="1"/>
            <p:nvPr/>
          </p:nvSpPr>
          <p:spPr>
            <a:xfrm>
              <a:off x="4157265" y="2340660"/>
              <a:ext cx="6008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/>
                <a:t>Имеет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5722C37-EA1E-9ED3-2370-C473B4FB4C4A}"/>
                </a:ext>
              </a:extLst>
            </p:cNvPr>
            <p:cNvSpPr txBox="1"/>
            <p:nvPr/>
          </p:nvSpPr>
          <p:spPr>
            <a:xfrm>
              <a:off x="6024165" y="2326384"/>
              <a:ext cx="6008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/>
                <a:t>Имеет</a:t>
              </a:r>
            </a:p>
          </p:txBody>
        </p:sp>
      </p:grp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7F6A5415-EA10-757F-6ED9-11FDAA0F422A}"/>
              </a:ext>
            </a:extLst>
          </p:cNvPr>
          <p:cNvSpPr/>
          <p:nvPr/>
        </p:nvSpPr>
        <p:spPr>
          <a:xfrm>
            <a:off x="726375" y="3598718"/>
            <a:ext cx="7693448" cy="1219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6B0E98D5-25E9-FB6B-52D1-EE57D6996BF6}"/>
              </a:ext>
            </a:extLst>
          </p:cNvPr>
          <p:cNvGrpSpPr/>
          <p:nvPr/>
        </p:nvGrpSpPr>
        <p:grpSpPr>
          <a:xfrm>
            <a:off x="955786" y="3813595"/>
            <a:ext cx="6969826" cy="747402"/>
            <a:chOff x="726374" y="3549147"/>
            <a:chExt cx="6969826" cy="74740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640104-09AD-21C1-B5C7-9FF34D718C7B}"/>
                </a:ext>
              </a:extLst>
            </p:cNvPr>
            <p:cNvSpPr txBox="1"/>
            <p:nvPr/>
          </p:nvSpPr>
          <p:spPr>
            <a:xfrm>
              <a:off x="726374" y="3549148"/>
              <a:ext cx="30836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Заказчик и Услуга – один : ко многим</a:t>
              </a:r>
              <a:endParaRPr lang="ru-RU" sz="14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480D04-E54E-07D8-DF3D-FCE6BED31364}"/>
                </a:ext>
              </a:extLst>
            </p:cNvPr>
            <p:cNvSpPr txBox="1"/>
            <p:nvPr/>
          </p:nvSpPr>
          <p:spPr>
            <a:xfrm>
              <a:off x="726374" y="3988772"/>
              <a:ext cx="33122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Сотрудник и Услуга – один : ко многим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EC9794-66EB-98EF-AAC2-59106407D7A2}"/>
                </a:ext>
              </a:extLst>
            </p:cNvPr>
            <p:cNvSpPr txBox="1"/>
            <p:nvPr/>
          </p:nvSpPr>
          <p:spPr>
            <a:xfrm>
              <a:off x="4038600" y="3987651"/>
              <a:ext cx="36576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Тип услуги и Материал – многие : ко многим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96EEE78-7E9D-E9D9-6C79-0EF0ADA0F71A}"/>
                </a:ext>
              </a:extLst>
            </p:cNvPr>
            <p:cNvSpPr txBox="1"/>
            <p:nvPr/>
          </p:nvSpPr>
          <p:spPr>
            <a:xfrm>
              <a:off x="4038600" y="3549147"/>
              <a:ext cx="35814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Услуга и Тип услуги – многие : ко многим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055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6375" y="1123950"/>
            <a:ext cx="7693448" cy="3640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800" i="1" dirty="0">
                <a:latin typeface="Myriad Pro Black" panose="020B0803030403020204" pitchFamily="34" charset="0"/>
              </a:rPr>
              <a:t>Описание основных пользователей БД</a:t>
            </a:r>
            <a:endParaRPr lang="ru-RU" sz="1200" i="1" dirty="0">
              <a:latin typeface="Myriad Pro" panose="020B0503030403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200" y="136022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Аналитическая часть. Описание ролей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ECD7C-662B-8375-9D1A-E2DD2A1B546D}"/>
              </a:ext>
            </a:extLst>
          </p:cNvPr>
          <p:cNvSpPr txBox="1"/>
          <p:nvPr/>
        </p:nvSpPr>
        <p:spPr>
          <a:xfrm>
            <a:off x="725276" y="1858166"/>
            <a:ext cx="7693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З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аказчик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Пользователь – нужен тот, кто пользуется нашим приложением.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3D5EE-F72B-166E-4F48-5C0C2AEDFF3F}"/>
              </a:ext>
            </a:extLst>
          </p:cNvPr>
          <p:cNvSpPr txBox="1"/>
          <p:nvPr/>
        </p:nvSpPr>
        <p:spPr>
          <a:xfrm>
            <a:off x="725276" y="2525476"/>
            <a:ext cx="7693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Мастер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Сотрудник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нужен тот, кто решает поставленные задачи.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16366D-4606-9C99-A0D5-13A9EB7393B6}"/>
              </a:ext>
            </a:extLst>
          </p:cNvPr>
          <p:cNvSpPr txBox="1"/>
          <p:nvPr/>
        </p:nvSpPr>
        <p:spPr>
          <a:xfrm>
            <a:off x="725276" y="3192787"/>
            <a:ext cx="76934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нужен тот, кто следит за корректностью исполнения программы, регистрации мастеров и оценки жалоб, зачастую, является заказчиком.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10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6375" y="1123950"/>
            <a:ext cx="7693448" cy="3640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i="1" dirty="0">
                <a:latin typeface="Myriad Pro Black" panose="020B0803030403020204" pitchFamily="34" charset="0"/>
              </a:rPr>
              <a:t>ER </a:t>
            </a:r>
            <a:r>
              <a:rPr lang="ru-RU" sz="2800" i="1" dirty="0">
                <a:latin typeface="Myriad Pro Black" panose="020B0803030403020204" pitchFamily="34" charset="0"/>
              </a:rPr>
              <a:t>диаграмма </a:t>
            </a:r>
            <a:endParaRPr lang="ru-RU" sz="1200" i="1" dirty="0">
              <a:latin typeface="Myriad Pro" panose="020B0503030403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200" y="136022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Логическое проектирование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740B22-7F7C-8CE9-F0F2-512FA63FB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305987"/>
            <a:ext cx="8001000" cy="3672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083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6375" y="1123950"/>
            <a:ext cx="7693448" cy="3640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800" i="1" dirty="0">
                <a:latin typeface="Myriad Pro Black" panose="020B0803030403020204" pitchFamily="34" charset="0"/>
              </a:rPr>
              <a:t>Диаграмма основанная на ключах</a:t>
            </a:r>
            <a:endParaRPr lang="ru-RU" sz="1200" i="1" dirty="0">
              <a:latin typeface="Myriad Pro" panose="020B0503030403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200" y="136022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Логическое проектирование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49472A-24A7-EFDF-1DB7-8A35652073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75" y="1657350"/>
            <a:ext cx="3733800" cy="30448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862514-326F-ED0F-4F6F-7060270E430A}"/>
              </a:ext>
            </a:extLst>
          </p:cNvPr>
          <p:cNvSpPr txBox="1"/>
          <p:nvPr/>
        </p:nvSpPr>
        <p:spPr>
          <a:xfrm>
            <a:off x="4760027" y="2612658"/>
            <a:ext cx="3545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Данная модель ещё не требует нормализации таблиц</a:t>
            </a:r>
            <a:r>
              <a:rPr lang="en-US" dirty="0"/>
              <a:t>/</a:t>
            </a:r>
            <a:r>
              <a:rPr lang="ru-RU" dirty="0"/>
              <a:t>сущностей</a:t>
            </a:r>
          </a:p>
        </p:txBody>
      </p:sp>
    </p:spTree>
    <p:extLst>
      <p:ext uri="{BB962C8B-B14F-4D97-AF65-F5344CB8AC3E}">
        <p14:creationId xmlns:p14="http://schemas.microsoft.com/office/powerpoint/2010/main" val="2601973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6375" y="1123950"/>
            <a:ext cx="7693448" cy="3640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800" i="1" dirty="0">
                <a:latin typeface="Myriad Pro Black" panose="020B0803030403020204" pitchFamily="34" charset="0"/>
              </a:rPr>
              <a:t>Полная атрибутивная модель</a:t>
            </a:r>
            <a:endParaRPr lang="ru-RU" sz="1200" i="1" dirty="0">
              <a:latin typeface="Myriad Pro" panose="020B0503030403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200" y="136022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Логическое проектирование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578C7B0-0C3D-1DBB-84E1-5718DEBC76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75" y="1516039"/>
            <a:ext cx="3615821" cy="33063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86EA6-C400-A5D1-7ECC-FA92B503F307}"/>
              </a:ext>
            </a:extLst>
          </p:cNvPr>
          <p:cNvSpPr txBox="1"/>
          <p:nvPr/>
        </p:nvSpPr>
        <p:spPr>
          <a:xfrm>
            <a:off x="4648200" y="2190750"/>
            <a:ext cx="3769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приведения прошлой модели к 3-тьей Нормальной Форме. Была получена полная атрибутивная модель, с которой мы уже можем полноценно работать</a:t>
            </a:r>
          </a:p>
        </p:txBody>
      </p:sp>
    </p:spTree>
    <p:extLst>
      <p:ext uri="{BB962C8B-B14F-4D97-AF65-F5344CB8AC3E}">
        <p14:creationId xmlns:p14="http://schemas.microsoft.com/office/powerpoint/2010/main" val="3363018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6375" y="1123950"/>
            <a:ext cx="7693448" cy="702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800" i="1" dirty="0">
                <a:latin typeface="Myriad Pro Black" panose="020B0803030403020204" pitchFamily="34" charset="0"/>
              </a:rPr>
              <a:t>Какие подходы и продукты использовались</a:t>
            </a:r>
          </a:p>
          <a:p>
            <a:pPr>
              <a:lnSpc>
                <a:spcPct val="80000"/>
              </a:lnSpc>
            </a:pPr>
            <a:r>
              <a:rPr lang="ru-RU" sz="2800" i="1" dirty="0">
                <a:latin typeface="Myriad Pro Black" panose="020B0803030403020204" pitchFamily="34" charset="0"/>
              </a:rPr>
              <a:t>Для БД и приложения (лого)</a:t>
            </a:r>
            <a:endParaRPr lang="ru-RU" sz="1200" i="1" dirty="0">
              <a:latin typeface="Myriad Pro" panose="020B0503030403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200" y="136022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Разработка физической БД и клиентского приложения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E8BF47-2537-67F3-64B6-107E37A13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4121" y="3640306"/>
            <a:ext cx="1268266" cy="1268266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3757824-CD6B-1F2B-5891-D2082BBFA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78" y="2137496"/>
            <a:ext cx="1278945" cy="131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9A1937D-16A8-072B-D0EA-DEEF0B833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21" y="2209640"/>
            <a:ext cx="1278945" cy="110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5ADF497-28E7-02D0-BC6B-864403BCC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847" y="3858213"/>
            <a:ext cx="2010283" cy="100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18CC384-84F3-64BD-0070-B3561B7D7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219" y="3858213"/>
            <a:ext cx="693710" cy="83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Vuetify Logo - PNG Logo Vector Brand Downloads (SVG, EPS)">
            <a:extLst>
              <a:ext uri="{FF2B5EF4-FFF2-40B4-BE49-F238E27FC236}">
                <a16:creationId xmlns:a16="http://schemas.microsoft.com/office/drawing/2014/main" id="{4EA92D1A-36BA-F9C4-2221-04245D4E2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665" y="2137401"/>
            <a:ext cx="1405723" cy="122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8158621F-BF1A-10DF-B472-D7098BC8C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798" y="2472485"/>
            <a:ext cx="605867" cy="7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B659C-2B46-979C-996D-C0B0C7B928E8}"/>
              </a:ext>
            </a:extLst>
          </p:cNvPr>
          <p:cNvSpPr txBox="1"/>
          <p:nvPr/>
        </p:nvSpPr>
        <p:spPr>
          <a:xfrm>
            <a:off x="631819" y="3650218"/>
            <a:ext cx="218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СУБД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BDF3C-FF8B-2D10-2494-9104325D256F}"/>
              </a:ext>
            </a:extLst>
          </p:cNvPr>
          <p:cNvSpPr txBox="1"/>
          <p:nvPr/>
        </p:nvSpPr>
        <p:spPr>
          <a:xfrm>
            <a:off x="6669924" y="3530150"/>
            <a:ext cx="24740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Подключение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БД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SQLAlchemy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1317F7-6DC8-1ADC-5558-56E27EEB218B}"/>
              </a:ext>
            </a:extLst>
          </p:cNvPr>
          <p:cNvSpPr txBox="1"/>
          <p:nvPr/>
        </p:nvSpPr>
        <p:spPr>
          <a:xfrm>
            <a:off x="6669924" y="1951429"/>
            <a:ext cx="24250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HTML/JS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Vue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Vuetify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079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391</Words>
  <Application>Microsoft Office PowerPoint</Application>
  <PresentationFormat>Экран (16:9)</PresentationFormat>
  <Paragraphs>60</Paragraphs>
  <Slides>12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Times New Roman</vt:lpstr>
      <vt:lpstr>Myriad Pro Black</vt:lpstr>
      <vt:lpstr>Century Gothic</vt:lpstr>
      <vt:lpstr>Myriad Pro</vt:lpstr>
      <vt:lpstr>Calibri</vt:lpstr>
      <vt:lpstr>Office Theme</vt:lpstr>
      <vt:lpstr>Unknown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Федорович Урожай</dc:creator>
  <cp:lastModifiedBy>Богдан Смирнов</cp:lastModifiedBy>
  <cp:revision>146</cp:revision>
  <dcterms:created xsi:type="dcterms:W3CDTF">2021-03-12T05:54:09Z</dcterms:created>
  <dcterms:modified xsi:type="dcterms:W3CDTF">2025-12-18T19:12:36Z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